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362" r:id="rId3"/>
    <p:sldId id="258" r:id="rId4"/>
    <p:sldId id="361" r:id="rId5"/>
    <p:sldId id="354" r:id="rId6"/>
    <p:sldId id="360" r:id="rId7"/>
    <p:sldId id="363" r:id="rId8"/>
    <p:sldId id="355" r:id="rId9"/>
    <p:sldId id="364" r:id="rId10"/>
    <p:sldId id="357" r:id="rId11"/>
    <p:sldId id="365" r:id="rId12"/>
    <p:sldId id="359" r:id="rId13"/>
  </p:sldIdLst>
  <p:sldSz cx="12192000" cy="6858000"/>
  <p:notesSz cx="7104063" cy="10234613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0"/>
    <a:srgbClr val="6C46B2"/>
    <a:srgbClr val="6C65C9"/>
    <a:srgbClr val="EDEEF8"/>
    <a:srgbClr val="DCDAE1"/>
    <a:srgbClr val="E2E6F4"/>
    <a:srgbClr val="CDD3EC"/>
    <a:srgbClr val="666666"/>
    <a:srgbClr val="AAA3B6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80" autoAdjust="0"/>
    <p:restoredTop sz="96233" autoAdjust="0"/>
  </p:normalViewPr>
  <p:slideViewPr>
    <p:cSldViewPr snapToGrid="0" showGuides="1">
      <p:cViewPr varScale="1">
        <p:scale>
          <a:sx n="110" d="100"/>
          <a:sy n="110" d="100"/>
        </p:scale>
        <p:origin x="60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2025/6/22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D6C8D182-E4C8-4120-9249-FC9774456FFA}" type="datetimeFigureOut">
              <a:rPr lang="zh-CN" altLang="en-US" smtClean="0"/>
              <a:t>2025/6/22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2025/6/22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2025/6/22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2025/6/22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2025/6/22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2025/6/22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2025/6/22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2025/6/22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g"/>
          <p:cNvPicPr>
            <a:picLocks noChangeAspect="1"/>
          </p:cNvPicPr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  <p:pic>
        <p:nvPicPr>
          <p:cNvPr id="7" name="图片 6" descr="Literature report_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97640" y="0"/>
            <a:ext cx="593725" cy="6858000"/>
          </a:xfrm>
          <a:prstGeom prst="rect">
            <a:avLst/>
          </a:prstGeom>
        </p:spPr>
      </p:pic>
      <p:grpSp>
        <p:nvGrpSpPr>
          <p:cNvPr id="37" name="组合 36"/>
          <p:cNvGrpSpPr/>
          <p:nvPr/>
        </p:nvGrpSpPr>
        <p:grpSpPr>
          <a:xfrm>
            <a:off x="481330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C5E22201-7A00-0D04-2836-1351A98CBD42}"/>
              </a:ext>
            </a:extLst>
          </p:cNvPr>
          <p:cNvSpPr/>
          <p:nvPr/>
        </p:nvSpPr>
        <p:spPr>
          <a:xfrm>
            <a:off x="9700828" y="4308377"/>
            <a:ext cx="162095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0" cap="none" spc="0" dirty="0">
                <a:ln w="0"/>
                <a:solidFill>
                  <a:srgbClr val="202020"/>
                </a:solidFill>
              </a:rPr>
              <a:t>欧阳陈熙</a:t>
            </a:r>
            <a:endParaRPr lang="LID4096" sz="2800" b="0" cap="none" spc="0" dirty="0">
              <a:ln w="0"/>
              <a:solidFill>
                <a:srgbClr val="202020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424412B-3A4A-BA74-4796-1052EDE33EF1}"/>
              </a:ext>
            </a:extLst>
          </p:cNvPr>
          <p:cNvSpPr/>
          <p:nvPr/>
        </p:nvSpPr>
        <p:spPr>
          <a:xfrm>
            <a:off x="2413748" y="2358655"/>
            <a:ext cx="761329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3600" b="0" kern="100" cap="none" spc="0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  <a:cs typeface="Times New Roman" panose="02020603050405020304" pitchFamily="18" charset="0"/>
              </a:rPr>
              <a:t>基于智能体辅助的快速复习备考策略</a:t>
            </a:r>
            <a:endParaRPr lang="LID4096" sz="36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标题bg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56674" y="0"/>
            <a:ext cx="12192000" cy="6858000"/>
          </a:xfrm>
          <a:prstGeom prst="rect">
            <a:avLst/>
          </a:prstGeom>
        </p:spPr>
      </p:pic>
      <p:pic>
        <p:nvPicPr>
          <p:cNvPr id="5" name="图片 4" descr="标题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1486"/>
            <a:ext cx="9540240" cy="65093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768994" y="1701388"/>
            <a:ext cx="4055839" cy="199093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zh-CN" altLang="en-US" sz="4000" kern="100" dirty="0">
                <a:solidFill>
                  <a:srgbClr val="202020"/>
                </a:solidFill>
                <a:effectLst/>
                <a:latin typeface="+mn-ea"/>
                <a:cs typeface="Times New Roman" panose="02020603050405020304" pitchFamily="18" charset="0"/>
              </a:rPr>
              <a:t>社会需要</a:t>
            </a:r>
            <a:endParaRPr lang="en-US" altLang="zh-CN" sz="4000" kern="100" dirty="0">
              <a:solidFill>
                <a:srgbClr val="202020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algn="just"/>
            <a:r>
              <a:rPr lang="zh-CN" altLang="en-US" sz="1800" kern="100" dirty="0">
                <a:solidFill>
                  <a:srgbClr val="202020"/>
                </a:solidFill>
                <a:effectLst/>
                <a:latin typeface="+mn-ea"/>
                <a:cs typeface="Times New Roman" panose="02020603050405020304" pitchFamily="18" charset="0"/>
              </a:rPr>
              <a:t>大学生是创新创业的主力军，节省大学生的大量期末备考时间，可以投入更有意义的社会实践，志愿服务，科研，创业等活动中。</a:t>
            </a:r>
          </a:p>
          <a:p>
            <a:pPr algn="just"/>
            <a:r>
              <a:rPr lang="zh-CN" altLang="en-US" sz="1800" kern="100" dirty="0">
                <a:solidFill>
                  <a:srgbClr val="202020"/>
                </a:solidFill>
                <a:effectLst/>
                <a:latin typeface="+mn-ea"/>
                <a:cs typeface="Times New Roman" panose="02020603050405020304" pitchFamily="18" charset="0"/>
              </a:rPr>
              <a:t> 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348615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E5995A26-CA72-A53D-C036-0108754C4E9C}"/>
              </a:ext>
            </a:extLst>
          </p:cNvPr>
          <p:cNvSpPr txBox="1"/>
          <p:nvPr/>
        </p:nvSpPr>
        <p:spPr>
          <a:xfrm>
            <a:off x="505326" y="367030"/>
            <a:ext cx="62227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社会效益</a:t>
            </a:r>
            <a:endParaRPr lang="LID4096" sz="4000" b="1" dirty="0">
              <a:ln w="0"/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A78CF39-10AF-DD3A-735D-373AF8F53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80" y="1890903"/>
            <a:ext cx="6329664" cy="339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148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标题bg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83423" y="69574"/>
            <a:ext cx="12192000" cy="6858000"/>
          </a:xfrm>
          <a:prstGeom prst="rect">
            <a:avLst/>
          </a:prstGeom>
        </p:spPr>
      </p:pic>
      <p:pic>
        <p:nvPicPr>
          <p:cNvPr id="5" name="图片 4" descr="标题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1486"/>
            <a:ext cx="9540240" cy="65093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015592" y="613410"/>
            <a:ext cx="5418246" cy="199093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zh-CN" altLang="en-US" sz="3200" kern="100" dirty="0">
                <a:solidFill>
                  <a:srgbClr val="202020"/>
                </a:solidFill>
                <a:effectLst/>
                <a:latin typeface="+mn-ea"/>
                <a:cs typeface="Times New Roman" panose="02020603050405020304" pitchFamily="18" charset="0"/>
              </a:rPr>
              <a:t>设计简单快捷</a:t>
            </a:r>
            <a:endParaRPr lang="en-US" altLang="zh-CN" sz="3200" kern="100" dirty="0">
              <a:solidFill>
                <a:srgbClr val="202020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algn="just"/>
            <a:r>
              <a:rPr lang="en-US" altLang="zh-CN" sz="3200" kern="100" dirty="0">
                <a:solidFill>
                  <a:srgbClr val="202020"/>
                </a:solidFill>
                <a:latin typeface="+mn-ea"/>
                <a:cs typeface="Times New Roman" panose="02020603050405020304" pitchFamily="18" charset="0"/>
              </a:rPr>
              <a:t>   </a:t>
            </a:r>
            <a:r>
              <a:rPr lang="zh-CN" altLang="en-US" sz="2800" kern="100" dirty="0">
                <a:solidFill>
                  <a:srgbClr val="202020"/>
                </a:solidFill>
                <a:effectLst/>
                <a:latin typeface="+mn-ea"/>
                <a:cs typeface="Times New Roman" panose="02020603050405020304" pitchFamily="18" charset="0"/>
              </a:rPr>
              <a:t>具有推广和二次开发的价值</a:t>
            </a:r>
          </a:p>
          <a:p>
            <a:pPr algn="just"/>
            <a:r>
              <a:rPr lang="zh-CN" altLang="en-US" sz="1800" kern="100" dirty="0">
                <a:solidFill>
                  <a:srgbClr val="202020"/>
                </a:solidFill>
                <a:effectLst/>
                <a:latin typeface="+mn-ea"/>
                <a:cs typeface="Times New Roman" panose="02020603050405020304" pitchFamily="18" charset="0"/>
              </a:rPr>
              <a:t> 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348615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E5995A26-CA72-A53D-C036-0108754C4E9C}"/>
              </a:ext>
            </a:extLst>
          </p:cNvPr>
          <p:cNvSpPr txBox="1"/>
          <p:nvPr/>
        </p:nvSpPr>
        <p:spPr>
          <a:xfrm>
            <a:off x="505326" y="367030"/>
            <a:ext cx="62227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社会效益</a:t>
            </a:r>
            <a:endParaRPr lang="LID4096" sz="4000" b="1" dirty="0">
              <a:ln w="0"/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497BEB9-1423-6370-3CEF-AF2AA0BF7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80" y="1832527"/>
            <a:ext cx="4741747" cy="211952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C5E80CF-59AC-8B1F-776D-4F037BA64182}"/>
              </a:ext>
            </a:extLst>
          </p:cNvPr>
          <p:cNvSpPr txBox="1"/>
          <p:nvPr/>
        </p:nvSpPr>
        <p:spPr>
          <a:xfrm>
            <a:off x="6813273" y="2467211"/>
            <a:ext cx="2454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可快速切换学科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LID4096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728A1EC-9517-88FF-68EA-373AAF9788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4099" y="4213533"/>
            <a:ext cx="6506329" cy="199093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EA31C71-40A4-DB2C-A4A3-9E19DC92146C}"/>
              </a:ext>
            </a:extLst>
          </p:cNvPr>
          <p:cNvSpPr txBox="1"/>
          <p:nvPr/>
        </p:nvSpPr>
        <p:spPr>
          <a:xfrm>
            <a:off x="8605445" y="4810539"/>
            <a:ext cx="151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/>
              <a:t>一键切换主流模型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0980530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标题bg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56674" y="0"/>
            <a:ext cx="12192000" cy="6858000"/>
          </a:xfrm>
          <a:prstGeom prst="rect">
            <a:avLst/>
          </a:prstGeom>
        </p:spPr>
      </p:pic>
      <p:pic>
        <p:nvPicPr>
          <p:cNvPr id="5" name="图片 4" descr="标题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7577" y="13970"/>
            <a:ext cx="9540240" cy="6509385"/>
          </a:xfrm>
          <a:prstGeom prst="rect">
            <a:avLst/>
          </a:prstGeom>
        </p:spPr>
      </p:pic>
      <p:grpSp>
        <p:nvGrpSpPr>
          <p:cNvPr id="37" name="组合 36"/>
          <p:cNvGrpSpPr/>
          <p:nvPr/>
        </p:nvGrpSpPr>
        <p:grpSpPr>
          <a:xfrm>
            <a:off x="348615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3371938F-6777-D905-F107-794B496CFD9A}"/>
              </a:ext>
            </a:extLst>
          </p:cNvPr>
          <p:cNvSpPr/>
          <p:nvPr/>
        </p:nvSpPr>
        <p:spPr>
          <a:xfrm>
            <a:off x="3746638" y="2470734"/>
            <a:ext cx="4698723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88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谢谢观看</a:t>
            </a:r>
            <a:endParaRPr lang="LID4096" sz="88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413978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标题bg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63703" y="-40127"/>
            <a:ext cx="12192000" cy="6858000"/>
          </a:xfrm>
          <a:prstGeom prst="rect">
            <a:avLst/>
          </a:prstGeom>
        </p:spPr>
      </p:pic>
      <p:pic>
        <p:nvPicPr>
          <p:cNvPr id="5" name="图片 4" descr="标题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688"/>
            <a:ext cx="9540240" cy="6509385"/>
          </a:xfrm>
          <a:prstGeom prst="rect">
            <a:avLst/>
          </a:prstGeom>
        </p:spPr>
      </p:pic>
      <p:grpSp>
        <p:nvGrpSpPr>
          <p:cNvPr id="37" name="组合 36"/>
          <p:cNvGrpSpPr/>
          <p:nvPr/>
        </p:nvGrpSpPr>
        <p:grpSpPr>
          <a:xfrm>
            <a:off x="348615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703F542-EEEB-15EA-207A-09550DAE5EB8}"/>
              </a:ext>
            </a:extLst>
          </p:cNvPr>
          <p:cNvSpPr txBox="1"/>
          <p:nvPr/>
        </p:nvSpPr>
        <p:spPr>
          <a:xfrm>
            <a:off x="7459884" y="2447069"/>
            <a:ext cx="409636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sz="6600" b="1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  <a:cs typeface="Times New Roman" panose="02020603050405020304" pitchFamily="18" charset="0"/>
              </a:rPr>
              <a:t>作品简介</a:t>
            </a:r>
            <a:endParaRPr lang="LID4096" sz="6600" b="1" dirty="0">
              <a:ln w="0"/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124510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标题bg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63703" y="-40127"/>
            <a:ext cx="12192000" cy="6858000"/>
          </a:xfrm>
          <a:prstGeom prst="rect">
            <a:avLst/>
          </a:prstGeom>
        </p:spPr>
      </p:pic>
      <p:pic>
        <p:nvPicPr>
          <p:cNvPr id="5" name="图片 4" descr="标题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688"/>
            <a:ext cx="9540240" cy="6509385"/>
          </a:xfrm>
          <a:prstGeom prst="rect">
            <a:avLst/>
          </a:prstGeom>
        </p:spPr>
      </p:pic>
      <p:grpSp>
        <p:nvGrpSpPr>
          <p:cNvPr id="37" name="组合 36"/>
          <p:cNvGrpSpPr/>
          <p:nvPr/>
        </p:nvGrpSpPr>
        <p:grpSpPr>
          <a:xfrm>
            <a:off x="348615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703F542-EEEB-15EA-207A-09550DAE5EB8}"/>
              </a:ext>
            </a:extLst>
          </p:cNvPr>
          <p:cNvSpPr txBox="1"/>
          <p:nvPr/>
        </p:nvSpPr>
        <p:spPr>
          <a:xfrm>
            <a:off x="596331" y="228927"/>
            <a:ext cx="62227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sz="4000" b="1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  <a:cs typeface="Times New Roman" panose="02020603050405020304" pitchFamily="18" charset="0"/>
              </a:rPr>
              <a:t>作品简介</a:t>
            </a:r>
            <a:endParaRPr lang="LID4096" sz="4000" b="1" dirty="0">
              <a:ln w="0"/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0536C8F-A742-156D-A696-587BFBD2A13A}"/>
              </a:ext>
            </a:extLst>
          </p:cNvPr>
          <p:cNvSpPr txBox="1"/>
          <p:nvPr/>
        </p:nvSpPr>
        <p:spPr>
          <a:xfrm>
            <a:off x="8061884" y="1012954"/>
            <a:ext cx="2680358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Ø"/>
            </a:pPr>
            <a:r>
              <a:rPr lang="zh-CN" altLang="en-US" sz="1400" b="1" kern="100" dirty="0">
                <a:effectLst/>
                <a:latin typeface="+mn-ea"/>
                <a:cs typeface="Times New Roman" panose="02020603050405020304" pitchFamily="18" charset="0"/>
              </a:rPr>
              <a:t>方便快捷</a:t>
            </a:r>
            <a:r>
              <a:rPr lang="zh-CN" altLang="en-US" sz="1400" kern="100" dirty="0">
                <a:effectLst/>
                <a:latin typeface="+mn-ea"/>
                <a:cs typeface="Times New Roman" panose="02020603050405020304" pitchFamily="18" charset="0"/>
              </a:rPr>
              <a:t>：基于纳米</a:t>
            </a:r>
            <a:r>
              <a:rPr lang="en-US" altLang="zh-CN" sz="1400" kern="100" dirty="0">
                <a:effectLst/>
                <a:latin typeface="+mn-ea"/>
                <a:cs typeface="Times New Roman" panose="02020603050405020304" pitchFamily="18" charset="0"/>
              </a:rPr>
              <a:t>ai</a:t>
            </a:r>
            <a:r>
              <a:rPr lang="zh-CN" altLang="en-US" sz="1400" kern="100" dirty="0">
                <a:effectLst/>
                <a:latin typeface="+mn-ea"/>
                <a:cs typeface="Times New Roman" panose="02020603050405020304" pitchFamily="18" charset="0"/>
              </a:rPr>
              <a:t>平台，无需复杂的知识库、工作流、智能体搭建流程，仅需上传教材即可</a:t>
            </a:r>
            <a:endParaRPr lang="en-US" altLang="zh-CN" sz="1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/>
            <a:endParaRPr lang="en-US" altLang="zh-CN" sz="1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171450" indent="-171450" algn="just">
              <a:buFont typeface="Wingdings" panose="05000000000000000000" pitchFamily="2" charset="2"/>
              <a:buChar char="Ø"/>
            </a:pPr>
            <a:r>
              <a:rPr lang="zh-CN" altLang="en-US" sz="1400" b="1" kern="100" dirty="0">
                <a:effectLst/>
                <a:latin typeface="+mn-ea"/>
                <a:cs typeface="Times New Roman" panose="02020603050405020304" pitchFamily="18" charset="0"/>
              </a:rPr>
              <a:t>精准高效</a:t>
            </a:r>
            <a:r>
              <a:rPr lang="zh-CN" altLang="en-US" sz="1400" kern="100" dirty="0">
                <a:effectLst/>
                <a:latin typeface="+mn-ea"/>
                <a:cs typeface="Times New Roman" panose="02020603050405020304" pitchFamily="18" charset="0"/>
              </a:rPr>
              <a:t>：思考模式基于纳米</a:t>
            </a:r>
            <a:r>
              <a:rPr lang="en-US" altLang="zh-CN" sz="1400" kern="100" dirty="0">
                <a:effectLst/>
                <a:latin typeface="+mn-ea"/>
                <a:cs typeface="Times New Roman" panose="02020603050405020304" pitchFamily="18" charset="0"/>
              </a:rPr>
              <a:t>ai</a:t>
            </a:r>
            <a:r>
              <a:rPr lang="zh-CN" altLang="en-US" sz="1400" kern="100" dirty="0">
                <a:effectLst/>
                <a:latin typeface="+mn-ea"/>
                <a:cs typeface="Times New Roman" panose="02020603050405020304" pitchFamily="18" charset="0"/>
              </a:rPr>
              <a:t>内置的</a:t>
            </a:r>
            <a:r>
              <a:rPr lang="en-US" altLang="zh-CN" sz="1400" kern="100" dirty="0" err="1">
                <a:effectLst/>
                <a:latin typeface="+mn-ea"/>
                <a:cs typeface="Times New Roman" panose="02020603050405020304" pitchFamily="18" charset="0"/>
              </a:rPr>
              <a:t>DeepSeek</a:t>
            </a:r>
            <a:r>
              <a:rPr lang="en-US" altLang="zh-CN" sz="1400" kern="100" dirty="0">
                <a:effectLst/>
                <a:latin typeface="+mn-ea"/>
                <a:cs typeface="Times New Roman" panose="02020603050405020304" pitchFamily="18" charset="0"/>
              </a:rPr>
              <a:t>-R-</a:t>
            </a:r>
            <a:r>
              <a:rPr lang="zh-CN" altLang="en-US" sz="1400" kern="100" dirty="0">
                <a:effectLst/>
                <a:latin typeface="+mn-ea"/>
                <a:cs typeface="Times New Roman" panose="02020603050405020304" pitchFamily="18" charset="0"/>
              </a:rPr>
              <a:t>体验版（</a:t>
            </a:r>
            <a:r>
              <a:rPr lang="en-US" altLang="zh-CN" sz="1400" kern="100" dirty="0">
                <a:effectLst/>
                <a:latin typeface="+mn-ea"/>
                <a:cs typeface="Times New Roman" panose="02020603050405020304" pitchFamily="18" charset="0"/>
              </a:rPr>
              <a:t>0528</a:t>
            </a:r>
            <a:r>
              <a:rPr lang="zh-CN" altLang="en-US" sz="1400" kern="100" dirty="0">
                <a:effectLst/>
                <a:latin typeface="+mn-ea"/>
                <a:cs typeface="Times New Roman" panose="02020603050405020304" pitchFamily="18" charset="0"/>
              </a:rPr>
              <a:t>）大模型，回答滴水不漏，精准高效</a:t>
            </a:r>
            <a:endParaRPr lang="en-US" altLang="zh-CN" sz="1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171450" indent="-171450" algn="just">
              <a:buFont typeface="Wingdings" panose="05000000000000000000" pitchFamily="2" charset="2"/>
              <a:buChar char="Ø"/>
            </a:pPr>
            <a:endParaRPr lang="en-US" altLang="zh-CN" sz="1400" kern="100" dirty="0">
              <a:latin typeface="+mn-ea"/>
              <a:cs typeface="Times New Roman" panose="02020603050405020304" pitchFamily="18" charset="0"/>
            </a:endParaRPr>
          </a:p>
          <a:p>
            <a:pPr marL="171450" indent="-171450" algn="just">
              <a:buFont typeface="Wingdings" panose="05000000000000000000" pitchFamily="2" charset="2"/>
              <a:buChar char="Ø"/>
            </a:pPr>
            <a:r>
              <a:rPr lang="zh-CN" altLang="en-US" sz="1400" b="1" kern="100" dirty="0">
                <a:effectLst/>
                <a:latin typeface="+mn-ea"/>
                <a:cs typeface="Times New Roman" panose="02020603050405020304" pitchFamily="18" charset="0"/>
              </a:rPr>
              <a:t>省时减负</a:t>
            </a:r>
            <a:r>
              <a:rPr lang="zh-CN" altLang="en-US" sz="1400" kern="100" dirty="0">
                <a:effectLst/>
                <a:latin typeface="+mn-ea"/>
                <a:cs typeface="Times New Roman" panose="02020603050405020304" pitchFamily="18" charset="0"/>
              </a:rPr>
              <a:t>：回答内容全部基于上传的知识库教材内容，回答不会受教材外的网络内容影响，此外，所有回答紧紧围绕考试重点，不会生成无关内容浪费使用者时间</a:t>
            </a:r>
            <a:endParaRPr lang="en-US" altLang="zh-CN" sz="1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171450" indent="-171450" algn="just">
              <a:buFont typeface="Wingdings" panose="05000000000000000000" pitchFamily="2" charset="2"/>
              <a:buChar char="Ø"/>
            </a:pPr>
            <a:endParaRPr lang="en-US" altLang="zh-CN" sz="1400" kern="100" dirty="0">
              <a:latin typeface="+mn-ea"/>
              <a:cs typeface="Times New Roman" panose="02020603050405020304" pitchFamily="18" charset="0"/>
            </a:endParaRPr>
          </a:p>
          <a:p>
            <a:pPr marL="171450" indent="-171450" algn="just">
              <a:buFont typeface="Wingdings" panose="05000000000000000000" pitchFamily="2" charset="2"/>
              <a:buChar char="Ø"/>
            </a:pPr>
            <a:r>
              <a:rPr lang="zh-CN" altLang="en-US" sz="1400" b="1" kern="100" dirty="0">
                <a:effectLst/>
                <a:latin typeface="+mn-ea"/>
                <a:cs typeface="Times New Roman" panose="02020603050405020304" pitchFamily="18" charset="0"/>
              </a:rPr>
              <a:t>智能贴心</a:t>
            </a:r>
            <a:r>
              <a:rPr lang="zh-CN" altLang="en-US" sz="1400" kern="100" dirty="0">
                <a:effectLst/>
                <a:latin typeface="+mn-ea"/>
                <a:cs typeface="Times New Roman" panose="02020603050405020304" pitchFamily="18" charset="0"/>
              </a:rPr>
              <a:t>：默认使用中文回答，解释知识点，方便使用者理解考点重点；同时附上英文翻译或重点专业词汇英文解释，方便学习记忆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25D0589-6CDD-5B33-1042-0F4EEECD89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529" y="977964"/>
            <a:ext cx="5950330" cy="48218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标题bg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79752" y="0"/>
            <a:ext cx="12192000" cy="6858000"/>
          </a:xfrm>
          <a:prstGeom prst="rect">
            <a:avLst/>
          </a:prstGeom>
        </p:spPr>
      </p:pic>
      <p:pic>
        <p:nvPicPr>
          <p:cNvPr id="5" name="图片 4" descr="标题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2" y="174307"/>
            <a:ext cx="9540240" cy="6509385"/>
          </a:xfrm>
          <a:prstGeom prst="rect">
            <a:avLst/>
          </a:prstGeom>
        </p:spPr>
      </p:pic>
      <p:grpSp>
        <p:nvGrpSpPr>
          <p:cNvPr id="37" name="组合 36"/>
          <p:cNvGrpSpPr/>
          <p:nvPr/>
        </p:nvGrpSpPr>
        <p:grpSpPr>
          <a:xfrm>
            <a:off x="348615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CE3BEDA2-1DA1-E1BD-E49C-D571BC0BB2EA}"/>
              </a:ext>
            </a:extLst>
          </p:cNvPr>
          <p:cNvSpPr txBox="1"/>
          <p:nvPr/>
        </p:nvSpPr>
        <p:spPr>
          <a:xfrm>
            <a:off x="6580442" y="2289221"/>
            <a:ext cx="62227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9600" b="1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创作背景</a:t>
            </a:r>
            <a:endParaRPr lang="LID4096" sz="9600" b="1" dirty="0">
              <a:ln w="0"/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598147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标题bg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79752" y="0"/>
            <a:ext cx="12192000" cy="6858000"/>
          </a:xfrm>
          <a:prstGeom prst="rect">
            <a:avLst/>
          </a:prstGeom>
        </p:spPr>
      </p:pic>
      <p:pic>
        <p:nvPicPr>
          <p:cNvPr id="5" name="图片 4" descr="标题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2" y="174307"/>
            <a:ext cx="9540240" cy="6509385"/>
          </a:xfrm>
          <a:prstGeom prst="rect">
            <a:avLst/>
          </a:prstGeom>
        </p:spPr>
      </p:pic>
      <p:grpSp>
        <p:nvGrpSpPr>
          <p:cNvPr id="37" name="组合 36"/>
          <p:cNvGrpSpPr/>
          <p:nvPr/>
        </p:nvGrpSpPr>
        <p:grpSpPr>
          <a:xfrm>
            <a:off x="348615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CE3BEDA2-1DA1-E1BD-E49C-D571BC0BB2EA}"/>
              </a:ext>
            </a:extLst>
          </p:cNvPr>
          <p:cNvSpPr txBox="1"/>
          <p:nvPr/>
        </p:nvSpPr>
        <p:spPr>
          <a:xfrm>
            <a:off x="596331" y="228927"/>
            <a:ext cx="62227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创作背景</a:t>
            </a:r>
            <a:endParaRPr lang="LID4096" sz="4000" b="1" dirty="0">
              <a:ln w="0"/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FF0AC5D-5252-1D7B-EE93-3CE5A9F71C2A}"/>
              </a:ext>
            </a:extLst>
          </p:cNvPr>
          <p:cNvSpPr txBox="1"/>
          <p:nvPr/>
        </p:nvSpPr>
        <p:spPr>
          <a:xfrm>
            <a:off x="8835964" y="1371876"/>
            <a:ext cx="3356036" cy="421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4000" dirty="0"/>
              <a:t>政策支持</a:t>
            </a:r>
            <a:endParaRPr lang="en-US" altLang="zh-CN" sz="4000" dirty="0"/>
          </a:p>
          <a:p>
            <a:r>
              <a:rPr lang="zh-CN" altLang="en-US" dirty="0"/>
              <a:t>      </a:t>
            </a:r>
            <a:r>
              <a:rPr lang="zh-CN" altLang="en-US" sz="1600" dirty="0"/>
              <a:t>中共中央、国务院印发的</a:t>
            </a:r>
            <a:r>
              <a:rPr lang="en-US" altLang="zh-CN" sz="1600" dirty="0"/>
              <a:t>《</a:t>
            </a:r>
            <a:r>
              <a:rPr lang="zh-CN" altLang="en-US" sz="1600" dirty="0"/>
              <a:t>教育强国建设规划纲要（</a:t>
            </a:r>
            <a:r>
              <a:rPr lang="en-US" altLang="zh-CN" sz="1600" dirty="0"/>
              <a:t>2024—2035 </a:t>
            </a:r>
            <a:r>
              <a:rPr lang="zh-CN" altLang="en-US" sz="1600" dirty="0"/>
              <a:t>年）</a:t>
            </a:r>
            <a:r>
              <a:rPr lang="en-US" altLang="zh-CN" sz="1600" dirty="0"/>
              <a:t>》</a:t>
            </a:r>
            <a:br>
              <a:rPr lang="zh-CN" altLang="en-US" sz="1600" dirty="0"/>
            </a:br>
            <a:r>
              <a:rPr lang="zh-CN" altLang="en-US" sz="1600" dirty="0"/>
              <a:t>明确提出 “以教育数字化开辟发展新赛道”，要求 “促进人工智能助力教育变革”，通过构建智能化学习环境、开发教育专用大模型等方式，推动教学模式从 “知识传授” 向 “能力培养” 转型。这为智能体辅助学习提供了顶层设计依据，强调通过技术手段提升学习效率，释放学生时间用于创新创业等高阶能力培养。</a:t>
            </a:r>
          </a:p>
          <a:p>
            <a:endParaRPr lang="en-US" altLang="zh-CN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6DB8CE81-2144-E8AD-7EC4-8C72405CD87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084" r="17753"/>
          <a:stretch/>
        </p:blipFill>
        <p:spPr>
          <a:xfrm>
            <a:off x="384426" y="1031536"/>
            <a:ext cx="5130456" cy="396675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20DA295-1075-A704-A05D-F901201727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1118" y="2208311"/>
            <a:ext cx="7344932" cy="4228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5824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标题bg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79752" y="0"/>
            <a:ext cx="12192000" cy="6858000"/>
          </a:xfrm>
          <a:prstGeom prst="rect">
            <a:avLst/>
          </a:prstGeom>
        </p:spPr>
      </p:pic>
      <p:pic>
        <p:nvPicPr>
          <p:cNvPr id="5" name="图片 4" descr="标题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2" y="174307"/>
            <a:ext cx="9540240" cy="6509385"/>
          </a:xfrm>
          <a:prstGeom prst="rect">
            <a:avLst/>
          </a:prstGeom>
        </p:spPr>
      </p:pic>
      <p:grpSp>
        <p:nvGrpSpPr>
          <p:cNvPr id="37" name="组合 36"/>
          <p:cNvGrpSpPr/>
          <p:nvPr/>
        </p:nvGrpSpPr>
        <p:grpSpPr>
          <a:xfrm>
            <a:off x="348615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CE3BEDA2-1DA1-E1BD-E49C-D571BC0BB2EA}"/>
              </a:ext>
            </a:extLst>
          </p:cNvPr>
          <p:cNvSpPr txBox="1"/>
          <p:nvPr/>
        </p:nvSpPr>
        <p:spPr>
          <a:xfrm>
            <a:off x="596331" y="228927"/>
            <a:ext cx="62227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创作背景</a:t>
            </a:r>
            <a:endParaRPr lang="LID4096" sz="4000" b="1" dirty="0">
              <a:ln w="0"/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FF0AC5D-5252-1D7B-EE93-3CE5A9F71C2A}"/>
              </a:ext>
            </a:extLst>
          </p:cNvPr>
          <p:cNvSpPr txBox="1"/>
          <p:nvPr/>
        </p:nvSpPr>
        <p:spPr>
          <a:xfrm>
            <a:off x="7909989" y="891526"/>
            <a:ext cx="3356036" cy="320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4000" dirty="0"/>
              <a:t>学生需要</a:t>
            </a:r>
            <a:endParaRPr lang="en-US" altLang="zh-CN" dirty="0"/>
          </a:p>
          <a:p>
            <a:r>
              <a:rPr lang="en-US" altLang="zh-CN" dirty="0"/>
              <a:t>      </a:t>
            </a:r>
            <a:r>
              <a:rPr lang="zh-CN" altLang="en-US" dirty="0"/>
              <a:t>传统复习依赖人工整理笔记、反复刷题，耗时低效。一项调查显示，学生期末平均复习时长超 </a:t>
            </a:r>
            <a:r>
              <a:rPr lang="en-US" altLang="zh-CN" dirty="0"/>
              <a:t>120 </a:t>
            </a:r>
            <a:r>
              <a:rPr lang="zh-CN" altLang="en-US" dirty="0"/>
              <a:t>小时，但知识掌握度仅 </a:t>
            </a:r>
            <a:r>
              <a:rPr lang="en-US" altLang="zh-CN" dirty="0"/>
              <a:t>65%</a:t>
            </a:r>
            <a:r>
              <a:rPr lang="zh-CN" altLang="en-US" dirty="0"/>
              <a:t>。智能体通过自然语言处理技术，可在数分钟内生成学科知识图谱，并基于学生历史数据推送个性化复习方案，提升复习效率。</a:t>
            </a: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ECE7F31-7BC6-5B43-3F75-62E6900D5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330" y="1837014"/>
            <a:ext cx="6210300" cy="277177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8FC486F-BD3D-762D-8B7C-B8B2FE5940BA}"/>
              </a:ext>
            </a:extLst>
          </p:cNvPr>
          <p:cNvSpPr txBox="1"/>
          <p:nvPr/>
        </p:nvSpPr>
        <p:spPr>
          <a:xfrm>
            <a:off x="1795524" y="4770326"/>
            <a:ext cx="626479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24292F"/>
                </a:solidFill>
                <a:effectLst/>
                <a:latin typeface="Noto Sans SC" panose="020B0200000000000000" pitchFamily="34" charset="-122"/>
                <a:ea typeface="Noto Sans SC" panose="020B0200000000000000" pitchFamily="34" charset="-122"/>
              </a:rPr>
              <a:t>在线学习环境对学习效率也有显著影响。上图显示，借助大数据分析技术可以提高学习效率。通过统计分析显示，学生在在线学习中的中期和期末考试成绩存在差异，其中高绩效者（总分超过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Noto Sans SC" panose="020B0200000000000000" pitchFamily="34" charset="-122"/>
                <a:ea typeface="Noto Sans SC" panose="020B0200000000000000" pitchFamily="34" charset="-122"/>
              </a:rPr>
              <a:t>85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Noto Sans SC" panose="020B0200000000000000" pitchFamily="34" charset="-122"/>
                <a:ea typeface="Noto Sans SC" panose="020B0200000000000000" pitchFamily="34" charset="-122"/>
              </a:rPr>
              <a:t>分）占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Noto Sans SC" panose="020B0200000000000000" pitchFamily="34" charset="-122"/>
                <a:ea typeface="Noto Sans SC" panose="020B0200000000000000" pitchFamily="34" charset="-122"/>
              </a:rPr>
              <a:t>114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Noto Sans SC" panose="020B0200000000000000" pitchFamily="34" charset="-122"/>
                <a:ea typeface="Noto Sans SC" panose="020B0200000000000000" pitchFamily="34" charset="-122"/>
              </a:rPr>
              <a:t>人，说明在线学习对部分学生的学习效率有积极影响。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9354640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标题bg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56674" y="0"/>
            <a:ext cx="12192000" cy="6858000"/>
          </a:xfrm>
          <a:prstGeom prst="rect">
            <a:avLst/>
          </a:prstGeom>
        </p:spPr>
      </p:pic>
      <p:pic>
        <p:nvPicPr>
          <p:cNvPr id="5" name="图片 4" descr="标题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1486"/>
            <a:ext cx="9540240" cy="6509385"/>
          </a:xfrm>
          <a:prstGeom prst="rect">
            <a:avLst/>
          </a:prstGeom>
        </p:spPr>
      </p:pic>
      <p:grpSp>
        <p:nvGrpSpPr>
          <p:cNvPr id="37" name="组合 36"/>
          <p:cNvGrpSpPr/>
          <p:nvPr/>
        </p:nvGrpSpPr>
        <p:grpSpPr>
          <a:xfrm>
            <a:off x="348615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F4CECE86-7411-DC07-FF1F-9279BFC1E1B9}"/>
              </a:ext>
            </a:extLst>
          </p:cNvPr>
          <p:cNvSpPr txBox="1"/>
          <p:nvPr/>
        </p:nvSpPr>
        <p:spPr>
          <a:xfrm>
            <a:off x="6644849" y="2651979"/>
            <a:ext cx="554715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600" b="1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技术实现路径</a:t>
            </a:r>
            <a:endParaRPr lang="LID4096" sz="6600" b="1" dirty="0">
              <a:ln w="0"/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06444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标题bg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56674" y="0"/>
            <a:ext cx="12192000" cy="6858000"/>
          </a:xfrm>
          <a:prstGeom prst="rect">
            <a:avLst/>
          </a:prstGeom>
        </p:spPr>
      </p:pic>
      <p:pic>
        <p:nvPicPr>
          <p:cNvPr id="5" name="图片 4" descr="标题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1486"/>
            <a:ext cx="9540240" cy="65093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228177" y="1514241"/>
            <a:ext cx="4913667" cy="87014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zh-CN" altLang="en-US" sz="3600" b="1" dirty="0">
                <a:solidFill>
                  <a:srgbClr val="20202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合理集成多种</a:t>
            </a:r>
            <a:r>
              <a:rPr lang="en-US" altLang="zh-CN" sz="3600" b="1" dirty="0">
                <a:solidFill>
                  <a:srgbClr val="20202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AI</a:t>
            </a:r>
            <a:r>
              <a:rPr lang="zh-CN" altLang="en-US" sz="3600" b="1" dirty="0">
                <a:solidFill>
                  <a:srgbClr val="20202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能力</a:t>
            </a:r>
            <a:endParaRPr lang="en-US" altLang="zh-CN" sz="3600" b="1" dirty="0">
              <a:solidFill>
                <a:srgbClr val="202020"/>
              </a:solidFill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348615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F4CECE86-7411-DC07-FF1F-9279BFC1E1B9}"/>
              </a:ext>
            </a:extLst>
          </p:cNvPr>
          <p:cNvSpPr txBox="1"/>
          <p:nvPr/>
        </p:nvSpPr>
        <p:spPr>
          <a:xfrm>
            <a:off x="481330" y="227082"/>
            <a:ext cx="62227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技术实现路径</a:t>
            </a:r>
            <a:endParaRPr lang="LID4096" sz="4000" b="1" dirty="0">
              <a:ln w="0"/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4BD67A0-8563-E2D8-2F2A-3A143D645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860" y="1142994"/>
            <a:ext cx="5195095" cy="508534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F20A86E-C7BD-B9BD-FACD-43802A0E9146}"/>
              </a:ext>
            </a:extLst>
          </p:cNvPr>
          <p:cNvSpPr txBox="1"/>
          <p:nvPr/>
        </p:nvSpPr>
        <p:spPr>
          <a:xfrm>
            <a:off x="7757836" y="2598317"/>
            <a:ext cx="304848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zh-CN" sz="1800" dirty="0">
                <a:solidFill>
                  <a:srgbClr val="20202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使用纳米</a:t>
            </a:r>
            <a:r>
              <a:rPr lang="en-US" sz="1800" dirty="0">
                <a:solidFill>
                  <a:srgbClr val="202020"/>
                </a:solidFill>
                <a:effectLst/>
                <a:cs typeface="Times New Roman" panose="02020603050405020304" pitchFamily="18" charset="0"/>
              </a:rPr>
              <a:t>AI</a:t>
            </a:r>
            <a:r>
              <a:rPr lang="zh-CN" sz="1800" dirty="0">
                <a:solidFill>
                  <a:srgbClr val="20202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知识库和智能体功能辅助完成</a:t>
            </a:r>
            <a:endParaRPr lang="en-US" altLang="zh-CN" dirty="0">
              <a:solidFill>
                <a:srgbClr val="202020"/>
              </a:solidFill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 fontAlgn="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zh-CN" sz="1800" dirty="0">
                <a:solidFill>
                  <a:srgbClr val="20202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模型选择</a:t>
            </a:r>
            <a:r>
              <a:rPr lang="en-US" altLang="zh-CN" sz="1800" dirty="0" err="1">
                <a:solidFill>
                  <a:srgbClr val="20202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DeepSeek</a:t>
            </a:r>
            <a:endParaRPr lang="zh-CN" sz="5400" dirty="0">
              <a:solidFill>
                <a:srgbClr val="202020"/>
              </a:solidFill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161411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标题bg"/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56674" y="0"/>
            <a:ext cx="12192000" cy="6858000"/>
          </a:xfrm>
          <a:prstGeom prst="rect">
            <a:avLst/>
          </a:prstGeom>
        </p:spPr>
      </p:pic>
      <p:pic>
        <p:nvPicPr>
          <p:cNvPr id="5" name="图片 4" descr="标题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1486"/>
            <a:ext cx="9540240" cy="6509385"/>
          </a:xfrm>
          <a:prstGeom prst="rect">
            <a:avLst/>
          </a:prstGeom>
        </p:spPr>
      </p:pic>
      <p:grpSp>
        <p:nvGrpSpPr>
          <p:cNvPr id="37" name="组合 36"/>
          <p:cNvGrpSpPr/>
          <p:nvPr/>
        </p:nvGrpSpPr>
        <p:grpSpPr>
          <a:xfrm>
            <a:off x="348615" y="334645"/>
            <a:ext cx="64770" cy="434340"/>
            <a:chOff x="585" y="489"/>
            <a:chExt cx="102" cy="684"/>
          </a:xfrm>
        </p:grpSpPr>
        <p:sp>
          <p:nvSpPr>
            <p:cNvPr id="15" name="椭圆 14"/>
            <p:cNvSpPr/>
            <p:nvPr/>
          </p:nvSpPr>
          <p:spPr>
            <a:xfrm>
              <a:off x="585" y="489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85" y="877"/>
              <a:ext cx="102" cy="102"/>
            </a:xfrm>
            <a:prstGeom prst="ellipse">
              <a:avLst/>
            </a:prstGeom>
            <a:noFill/>
            <a:ln>
              <a:solidFill>
                <a:srgbClr val="6C46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5" y="683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585" y="1071"/>
              <a:ext cx="102" cy="102"/>
            </a:xfrm>
            <a:prstGeom prst="ellipse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81330" y="6393180"/>
            <a:ext cx="323850" cy="43180"/>
            <a:chOff x="739" y="10068"/>
            <a:chExt cx="510" cy="68"/>
          </a:xfrm>
        </p:grpSpPr>
        <p:sp>
          <p:nvSpPr>
            <p:cNvPr id="38" name="矩形 37"/>
            <p:cNvSpPr/>
            <p:nvPr/>
          </p:nvSpPr>
          <p:spPr>
            <a:xfrm>
              <a:off x="739" y="10068"/>
              <a:ext cx="255" cy="68"/>
            </a:xfrm>
            <a:prstGeom prst="rect">
              <a:avLst/>
            </a:prstGeom>
            <a:solidFill>
              <a:srgbClr val="6C46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739" y="10136"/>
              <a:ext cx="510" cy="0"/>
            </a:xfrm>
            <a:prstGeom prst="line">
              <a:avLst/>
            </a:prstGeom>
            <a:ln>
              <a:solidFill>
                <a:srgbClr val="6C46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E5995A26-CA72-A53D-C036-0108754C4E9C}"/>
              </a:ext>
            </a:extLst>
          </p:cNvPr>
          <p:cNvSpPr txBox="1"/>
          <p:nvPr/>
        </p:nvSpPr>
        <p:spPr>
          <a:xfrm>
            <a:off x="7485784" y="2786138"/>
            <a:ext cx="462225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600" b="1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社会效益</a:t>
            </a:r>
            <a:endParaRPr lang="LID4096" sz="6600" b="1" dirty="0">
              <a:ln w="0"/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15960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zNhMjk2ZTVkZTdkMzViYzI0NTkzYmI4YjI2ZGViZTA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微软雅黑"/>
        <a:ea typeface=""/>
        <a:cs typeface=""/>
        <a:font script="Jpan" typeface="メイリオ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メイリオ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470</Words>
  <Application>Microsoft Office PowerPoint</Application>
  <PresentationFormat>宽屏</PresentationFormat>
  <Paragraphs>37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微软雅黑</vt:lpstr>
      <vt:lpstr>Arial</vt:lpstr>
      <vt:lpstr>Noto Sans SC</vt:lpstr>
      <vt:lpstr>Times New Roman</vt:lpstr>
      <vt:lpstr>Wingdings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陈熙 欧阳</cp:lastModifiedBy>
  <cp:revision>137</cp:revision>
  <dcterms:created xsi:type="dcterms:W3CDTF">2024-02-26T02:36:00Z</dcterms:created>
  <dcterms:modified xsi:type="dcterms:W3CDTF">2025-06-22T09:32:30Z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2052-12.1.0.16399</vt:lpwstr>
  </property>
  <property fmtid="{D5CDD505-2E9C-101B-9397-08002B2CF9AE}" pid="3" name="ICV">
    <vt:lpwstr>42802E3636854390B3A301E0CB6D782E_13</vt:lpwstr>
  </property>
</Properties>
</file>

<file path=docProps/thumbnail.jpeg>
</file>